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057EE-467F-42C8-BCE0-595865B45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8A7CE-6779-429A-B65C-9471C5F38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8794E-3B4D-45DA-93F6-427A6317B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E8E35-A2C0-43F8-B368-FE60A4280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91C5B-51C2-4464-9564-6FC1F1CF5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4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AF9C-CA20-4811-9AFD-175D6450A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A7170-7A4B-4FC4-9721-CE764FD2C9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A750F-4A31-4251-9078-35F45D1B9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9997F-A479-495F-BF4A-1F7C0B6A0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94C07-81CE-4885-AEB9-3E998B9DF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4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187F79-3FE3-48C6-9B07-24AC5FB22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AEA3D-5D0F-49A7-8591-A482355DB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B13A7-8E1B-4C80-B8BE-3DD3F1A61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0BC6A-238A-4F33-8B7C-C4146FF8F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992AB-6856-4F22-A780-A6B00F84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3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D4C8B-3FC1-4FEE-850A-BED05BF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3048E-A678-407C-B3F8-CB756A99D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F32A7-CDA6-4A53-810D-D6C30E1AE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4172D-4F4C-48E0-9DDE-92CD0DB3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20C3F-4E72-4D9F-814D-4786AF155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2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2AB53-1170-486A-8180-BD4581251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FE03A-8551-4388-A680-672854434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EFF21-B8E6-4338-88BA-B99B4ABDE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ABD94-46C2-49BC-B6AC-9677EF6B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2AE59-BEA2-420F-A871-7C26B483D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2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DA5C-BDF1-4186-9069-6F7044573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B10A2-1729-4AA3-9D40-BEB0A9F3E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56233-4B2F-46E7-AFA6-522E457B2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56F28-C8E3-4804-BDCF-87A544686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AED41-61D2-4697-B76C-B5E398701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64BE0-2998-4284-B5ED-35E8A9A0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2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61BAB-4099-47C7-9CEC-7DA607A71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C7D50-6CFA-4533-8D17-F98E8E09A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9D78E-473A-4BDB-B684-348A5BAF4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8F4D41-6544-4B02-B9ED-6023EE654D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878294-615E-4215-9C84-E291ABC8B0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B53B41-B74F-4E2D-9767-21735F0DB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A4E492-0AE4-4766-840A-840091958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97DAED-F941-41D6-AEE3-E2F797742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2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B27F8-7B31-462D-A658-C53BDE344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C8B8B-7836-4DCF-9EDC-2697591FE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45D95-18BF-4DB1-8B60-6C88A525E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27FE37-C838-4B3D-9222-75572C1F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28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8D99AE-4D16-4AF2-9E77-0F4C52CA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76A53A-21B4-4E9D-9833-D2415CB4B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04D19-3E9C-4C83-9745-4435DB01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2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3812-0C54-435D-8E16-E3EB616DD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09283-B983-42A6-97F4-8986BECD6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0F4EC-987C-4B22-BEB3-8D1DC4CC7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F991E-7D56-47F9-93DE-0F16EF028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F7CA41-56E8-4CF8-B943-E6DBF589B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E5235-F2B4-432D-A3DA-810346911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FF2E5-5C4E-420F-B994-9A17865A9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44AFCE-1CBE-424B-BCED-0F38467D07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9511C-C8E6-448B-A07F-7657E313A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581593-8244-4553-9E72-404B57971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53696D-A289-4946-95A3-495E9B9C0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55888-CF3D-4620-BF2C-3969EA96C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935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1591CE-99A8-4E7B-BF61-D41AD1472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D9166-B2F7-4646-9E4F-5312E2CE7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83D72-B4AF-4423-8697-8033004BA8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D7CAB-E075-40B6-A424-B9CCFA45FC7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75681-A450-4895-82D2-0CB6640638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F0E63-12AA-41B9-A7A4-1F950B189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B9B0E-204C-4C12-BDAC-D60BF35A3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3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emf"/><Relationship Id="rId4" Type="http://schemas.openxmlformats.org/officeDocument/2006/relationships/image" Target="../media/image2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2.emf"/><Relationship Id="rId7" Type="http://schemas.openxmlformats.org/officeDocument/2006/relationships/image" Target="../media/image8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0CCF-252F-4D06-818F-3911496D0F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TRANZISTORUL BIPOLAR</a:t>
            </a:r>
          </a:p>
        </p:txBody>
      </p:sp>
    </p:spTree>
    <p:extLst>
      <p:ext uri="{BB962C8B-B14F-4D97-AF65-F5344CB8AC3E}">
        <p14:creationId xmlns:p14="http://schemas.microsoft.com/office/powerpoint/2010/main" val="2467430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CIRCUITE PENTRU POLARIZAREA TB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769A9-7861-4D07-9281-A7951C3C5040}"/>
              </a:ext>
            </a:extLst>
          </p:cNvPr>
          <p:cNvSpPr txBox="1"/>
          <p:nvPr/>
        </p:nvSpPr>
        <p:spPr>
          <a:xfrm>
            <a:off x="1162050" y="2025134"/>
            <a:ext cx="78105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ispozitivul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lucreze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regiunea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activă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normal</a:t>
            </a:r>
            <a:r>
              <a:rPr lang="ro-RO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ă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direct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BC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invers 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52E6C5-B66B-430B-9BA0-A47477C41BE3}"/>
              </a:ext>
            </a:extLst>
          </p:cNvPr>
          <p:cNvSpPr txBox="1"/>
          <p:nvPr/>
        </p:nvSpPr>
        <p:spPr>
          <a:xfrm>
            <a:off x="1352550" y="4333458"/>
            <a:ext cx="80962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pt-B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În analiza circuitelor de polarizare se folosesc relaţiile: </a:t>
            </a:r>
          </a:p>
          <a:p>
            <a:pPr marR="0" algn="just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24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C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β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24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B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just"/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I</a:t>
            </a:r>
            <a:r>
              <a:rPr lang="en-US" sz="24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E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≅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24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C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just"/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V</a:t>
            </a:r>
            <a:r>
              <a:rPr lang="en-US" sz="24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BE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= 0,7V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0086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CIRCUITE PENTRU POLARIZAREA TB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769A9-7861-4D07-9281-A7951C3C5040}"/>
              </a:ext>
            </a:extLst>
          </p:cNvPr>
          <p:cNvSpPr txBox="1"/>
          <p:nvPr/>
        </p:nvSpPr>
        <p:spPr>
          <a:xfrm>
            <a:off x="1238250" y="1515547"/>
            <a:ext cx="7810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Circuitul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bază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127B56-A7D7-44F7-BD91-C76DD0D8EB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8053" y="2444885"/>
            <a:ext cx="2137893" cy="242543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6D413D8-3198-4896-99BC-2BB94B0AEF35}"/>
              </a:ext>
            </a:extLst>
          </p:cNvPr>
          <p:cNvSpPr txBox="1"/>
          <p:nvPr/>
        </p:nvSpPr>
        <p:spPr>
          <a:xfrm>
            <a:off x="4419600" y="2071669"/>
            <a:ext cx="6705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just"/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  <a:r>
              <a:rPr lang="en-US" sz="24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B </a:t>
            </a:r>
            <a:r>
              <a:rPr lang="ro-RO" sz="24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determină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valoarea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curentului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bază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R="0" algn="just"/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  <a:r>
              <a:rPr lang="en-US" sz="24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C </a:t>
            </a:r>
            <a:r>
              <a:rPr lang="ro-RO" sz="2400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determină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valoarea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tensiunii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80C48A-0C6F-42DC-B08F-184AC2C80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8429" y="3429000"/>
            <a:ext cx="2952708" cy="13564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6032D42-4E2E-48FA-B5A5-1E4C41C720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9711" y="3643454"/>
            <a:ext cx="2324236" cy="85269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94B50D9-13B1-41D2-9997-194CA17A73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2896" y="4942403"/>
            <a:ext cx="3524546" cy="106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275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CIRCUITE PENTRU POLARIZAREA TB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769A9-7861-4D07-9281-A7951C3C5040}"/>
              </a:ext>
            </a:extLst>
          </p:cNvPr>
          <p:cNvSpPr txBox="1"/>
          <p:nvPr/>
        </p:nvSpPr>
        <p:spPr>
          <a:xfrm>
            <a:off x="1038225" y="1514667"/>
            <a:ext cx="7810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divizor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D413D8-3198-4896-99BC-2BB94B0AEF35}"/>
              </a:ext>
            </a:extLst>
          </p:cNvPr>
          <p:cNvSpPr txBox="1"/>
          <p:nvPr/>
        </p:nvSpPr>
        <p:spPr>
          <a:xfrm>
            <a:off x="4419600" y="2071669"/>
            <a:ext cx="6705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1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R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formează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un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divizor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fixează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potenţialul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bazei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R="0" algn="just"/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⎯ R</a:t>
            </a:r>
            <a:r>
              <a:rPr lang="pt-BR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e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determină valoarea curentului de colector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D7B899-4252-4A7E-8E16-9E8608BC4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214330"/>
            <a:ext cx="2215166" cy="32620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AF4F3B-1AA3-4FDE-8B77-6FD7AFCA7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1420" y="3516818"/>
            <a:ext cx="2813609" cy="12003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3212458-81AE-4FF2-952C-338FBC6A3B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2650" y="3814666"/>
            <a:ext cx="2788129" cy="73828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8425EBD-DFA6-4A7B-B14D-4D79A85537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1187" y="5240086"/>
            <a:ext cx="2355197" cy="11090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5D6FD7E-AD99-472E-8CB8-664D78EB26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2930" y="5240086"/>
            <a:ext cx="4513637" cy="93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835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CIRCUITE PENTRU POLARIZAREA TB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769A9-7861-4D07-9281-A7951C3C5040}"/>
              </a:ext>
            </a:extLst>
          </p:cNvPr>
          <p:cNvSpPr txBox="1"/>
          <p:nvPr/>
        </p:nvSpPr>
        <p:spPr>
          <a:xfrm>
            <a:off x="1038225" y="1514667"/>
            <a:ext cx="7810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reacţie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colector-bază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625208-167B-41CD-B8BD-311C5D9CC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99" y="2551760"/>
            <a:ext cx="2355197" cy="29802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F933A7D-E0A2-4798-8B77-E68CAF3D4D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7835" y="2575530"/>
            <a:ext cx="3111018" cy="89697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9A5C3F1-4BD7-4A80-85C5-346B023340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6602" y="2397174"/>
            <a:ext cx="2786106" cy="11387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8847C46-84FA-4B95-AA18-28D51F5FFF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5261" y="4307240"/>
            <a:ext cx="2617499" cy="156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683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TRANZISTORUL CA AMPLIFICATOR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E6E2C2-DFC3-4318-A879-8A89631888F2}"/>
              </a:ext>
            </a:extLst>
          </p:cNvPr>
          <p:cNvSpPr txBox="1"/>
          <p:nvPr/>
        </p:nvSpPr>
        <p:spPr>
          <a:xfrm>
            <a:off x="633412" y="1839010"/>
            <a:ext cx="110728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β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ori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mare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decât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curentul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bază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RAN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9BA545-1AC9-4D89-AE2A-A62245D7A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972" y="2624137"/>
            <a:ext cx="1675902" cy="11763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242207D-6A93-44E0-AFB5-11F79775D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3116" y="2296239"/>
            <a:ext cx="4585818" cy="41871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545045B-BBE1-46A1-BB01-D2424512A7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7248" y="3044221"/>
            <a:ext cx="2052886" cy="100390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B25D222-BCF3-4688-A4C7-D5E575B29B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4122" y="4372660"/>
            <a:ext cx="2032009" cy="100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789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TRANZISTORUL CA AMPLIFICATOR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E6E2C2-DFC3-4318-A879-8A89631888F2}"/>
              </a:ext>
            </a:extLst>
          </p:cNvPr>
          <p:cNvSpPr txBox="1"/>
          <p:nvPr/>
        </p:nvSpPr>
        <p:spPr>
          <a:xfrm>
            <a:off x="633412" y="1839010"/>
            <a:ext cx="110728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AMPLIFICATOR DE SEMNAL MIC ÎN CONEXIUNEA EMITOR COMUN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9A24B7-D136-4EA8-91EB-B92D0A9F2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514" y="2506493"/>
            <a:ext cx="3197985" cy="348039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4BAFA3A-95DA-4600-8822-6FF1F3ECB8CA}"/>
              </a:ext>
            </a:extLst>
          </p:cNvPr>
          <p:cNvSpPr txBox="1"/>
          <p:nvPr/>
        </p:nvSpPr>
        <p:spPr>
          <a:xfrm>
            <a:off x="4981575" y="3429000"/>
            <a:ext cx="64960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TB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conexiune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EC are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mare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atât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cât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(de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ordinul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zecilor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chiar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sutelor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are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rezistenţele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medii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(de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ordinul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kohmilor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264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TRANZISTORUL CA AMPLIFICATOR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E6E2C2-DFC3-4318-A879-8A89631888F2}"/>
              </a:ext>
            </a:extLst>
          </p:cNvPr>
          <p:cNvSpPr txBox="1"/>
          <p:nvPr/>
        </p:nvSpPr>
        <p:spPr>
          <a:xfrm>
            <a:off x="633412" y="1839010"/>
            <a:ext cx="110728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AMPLIFICATOR DE SEMNAL MIC ÎN CONEXIUNEA COLECTOR COMUN 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BAFA3A-95DA-4600-8822-6FF1F3ECB8CA}"/>
              </a:ext>
            </a:extLst>
          </p:cNvPr>
          <p:cNvSpPr txBox="1"/>
          <p:nvPr/>
        </p:nvSpPr>
        <p:spPr>
          <a:xfrm>
            <a:off x="4076700" y="3429000"/>
            <a:ext cx="74009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conexiunea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comun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TB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repetă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la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motiv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pentru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acest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montaj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numeşte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repetor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pe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emitor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Amplificarea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mare, maximum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β</a:t>
            </a:r>
            <a:r>
              <a:rPr lang="el-GR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+1.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Rezistenţa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mare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rezistenţa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mică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D25550-9BC2-43AC-BBED-13F032F9E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225" y="2567703"/>
            <a:ext cx="2495550" cy="366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95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TRANZISTORUL CA AMPLIFICATOR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E6E2C2-DFC3-4318-A879-8A89631888F2}"/>
              </a:ext>
            </a:extLst>
          </p:cNvPr>
          <p:cNvSpPr txBox="1"/>
          <p:nvPr/>
        </p:nvSpPr>
        <p:spPr>
          <a:xfrm>
            <a:off x="633412" y="1839010"/>
            <a:ext cx="110728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AMPLIFICATOR DE SEMNAL MIC ÎN CONEXIUNEA BAZA COMUNĂ 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BAFA3A-95DA-4600-8822-6FF1F3ECB8CA}"/>
              </a:ext>
            </a:extLst>
          </p:cNvPr>
          <p:cNvSpPr txBox="1"/>
          <p:nvPr/>
        </p:nvSpPr>
        <p:spPr>
          <a:xfrm>
            <a:off x="5372100" y="3526562"/>
            <a:ext cx="61817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Circuitul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are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mare (la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fel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ca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conexiunea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EC)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dar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amplificarea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subunitară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Are o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rezistenţă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foarte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mică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rezistenţă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medie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30680A-D212-4CBB-A46A-705A406B4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2832005"/>
            <a:ext cx="4309792" cy="286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609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/>
              <a:t>TRANZISTORUL CA AMPLIFICATOR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F9DF49-81EE-4817-95CE-5F55C3313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231" y="1544063"/>
            <a:ext cx="5911537" cy="472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268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1038225" y="1571625"/>
            <a:ext cx="107061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Tranzistoarele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efect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câmp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TEC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) sunt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dispozitive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semiconductoare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trei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terminale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ca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TB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un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comportament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electric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asemănător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acestea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Cele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trei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terminale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sunt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sursa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corespondentul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emitorului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),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drena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corespondentul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colectorului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poarta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sau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grila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corespondentul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bazei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F5D6D2-6014-4076-91EA-D813568A8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909" y="3320982"/>
            <a:ext cx="7418231" cy="305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13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Functionarea</a:t>
            </a:r>
            <a:r>
              <a:rPr lang="en-US" dirty="0"/>
              <a:t> TB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C6F30A-5609-4373-8B5C-EF8575A68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85" y="2307044"/>
            <a:ext cx="2854385" cy="32947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85093D-0FF2-40BB-8DAF-70A697E3997F}"/>
              </a:ext>
            </a:extLst>
          </p:cNvPr>
          <p:cNvSpPr txBox="1"/>
          <p:nvPr/>
        </p:nvSpPr>
        <p:spPr>
          <a:xfrm>
            <a:off x="5592932" y="2920753"/>
            <a:ext cx="517757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/>
              <a:t>Regiunea</a:t>
            </a:r>
            <a:r>
              <a:rPr lang="en-US" sz="3600" dirty="0"/>
              <a:t> </a:t>
            </a:r>
            <a:r>
              <a:rPr lang="en-US" sz="3600" dirty="0" err="1"/>
              <a:t>activă</a:t>
            </a:r>
            <a:r>
              <a:rPr lang="en-US" sz="3600" dirty="0"/>
              <a:t> </a:t>
            </a:r>
            <a:r>
              <a:rPr lang="en-US" sz="3600" dirty="0" err="1"/>
              <a:t>normală</a:t>
            </a:r>
            <a:r>
              <a:rPr lang="en-US" sz="3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/>
              <a:t>Regiunea</a:t>
            </a:r>
            <a:r>
              <a:rPr lang="en-US" sz="3600" dirty="0"/>
              <a:t> </a:t>
            </a:r>
            <a:r>
              <a:rPr lang="en-US" sz="3600" dirty="0" err="1"/>
              <a:t>activă</a:t>
            </a:r>
            <a:r>
              <a:rPr lang="en-US" sz="3600" dirty="0"/>
              <a:t> </a:t>
            </a:r>
            <a:r>
              <a:rPr lang="en-US" sz="3600" dirty="0" err="1"/>
              <a:t>inversă</a:t>
            </a: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/>
              <a:t>Regiunea</a:t>
            </a:r>
            <a:r>
              <a:rPr lang="en-US" sz="3600" dirty="0"/>
              <a:t> de </a:t>
            </a:r>
            <a:r>
              <a:rPr lang="en-US" sz="3600" dirty="0" err="1"/>
              <a:t>blocare</a:t>
            </a: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/>
              <a:t>Regiunea</a:t>
            </a:r>
            <a:r>
              <a:rPr lang="en-US" sz="3600" dirty="0"/>
              <a:t> de </a:t>
            </a:r>
            <a:r>
              <a:rPr lang="en-US" sz="3600" dirty="0" err="1"/>
              <a:t>saturatie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07236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1038225" y="1571625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TRANZISTORUL J – FET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C78705-C12F-4798-96CE-A57881021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378" y="2119313"/>
            <a:ext cx="4146997" cy="42477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656F246-014C-4D79-B23A-04AB04F3A5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2241989"/>
            <a:ext cx="3508151" cy="4100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39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1038225" y="1571625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TRANZISTORUL MOS – FET CU CANAL INIŢIAL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3BF453-CE9E-4D91-849B-4B33F2F11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9" y="2104619"/>
            <a:ext cx="5210175" cy="439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094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1038225" y="1571625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MOS – FET CU CANAL INDUS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0A2AF0-84DD-4BFE-B54B-A80878C35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" y="2188759"/>
            <a:ext cx="4664907" cy="38930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807C698-D6F2-4C55-BAE9-8B6B5E0C053D}"/>
              </a:ext>
            </a:extLst>
          </p:cNvPr>
          <p:cNvSpPr txBox="1"/>
          <p:nvPr/>
        </p:nvSpPr>
        <p:spPr>
          <a:xfrm>
            <a:off x="5457825" y="1805337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just"/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1.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24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GS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&gt; 0,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caz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metalizarea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regiunea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porţii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încarcă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pozitiv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(figura72).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Sarcina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pozitivă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poartă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atrage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electronii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minoritari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substratul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p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regiunea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sub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metalizarea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porţii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Dacă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V</a:t>
            </a:r>
            <a:r>
              <a:rPr lang="en-US" sz="24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GS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depăşeşte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valoare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prag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24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numărul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electroni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atraşi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devine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suficient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mare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pentru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realiza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un canal de </a:t>
            </a:r>
            <a:r>
              <a:rPr lang="en-US" sz="24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electroni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S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indus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un canal n de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către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V</a:t>
            </a:r>
            <a:r>
              <a:rPr lang="en-US" sz="24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GS 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&gt; V</a:t>
            </a:r>
            <a:r>
              <a:rPr lang="en-US" sz="24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T.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231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1038225" y="1571625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MOS – FET CU CANAL INDUS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07C698-D6F2-4C55-BAE9-8B6B5E0C053D}"/>
              </a:ext>
            </a:extLst>
          </p:cNvPr>
          <p:cNvSpPr txBox="1"/>
          <p:nvPr/>
        </p:nvSpPr>
        <p:spPr>
          <a:xfrm>
            <a:off x="5457825" y="1805337"/>
            <a:ext cx="6096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just"/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sz="24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GS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&lt;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caz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metalizarea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regiunea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porţii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încărca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negativ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Sarcina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negativă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poartă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respinge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electronii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regiunea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sub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metalizarea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porţii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astfel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încât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nu se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induce un canal care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permită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trecerea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curentului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această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situaţie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I</a:t>
            </a:r>
            <a:r>
              <a:rPr lang="en-US" sz="24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D 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= 0, </a:t>
            </a:r>
            <a:r>
              <a:rPr lang="en-US" sz="24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indiferent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V</a:t>
            </a:r>
            <a:r>
              <a:rPr lang="en-US" sz="24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DS</a:t>
            </a:r>
            <a:r>
              <a:rPr lang="en-US" sz="24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C2930A-D908-4A48-94DF-A804BF065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81" y="2273029"/>
            <a:ext cx="4174932" cy="3718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805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1038225" y="1571625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pt-BR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POLARIZAREA TRANZISTOARELOR CU EFECT DE CÂMP </a:t>
            </a:r>
            <a:endParaRPr lang="pt-BR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C97859-8215-4205-B71C-CE2B2C2412ED}"/>
              </a:ext>
            </a:extLst>
          </p:cNvPr>
          <p:cNvSpPr txBox="1"/>
          <p:nvPr/>
        </p:nvSpPr>
        <p:spPr>
          <a:xfrm>
            <a:off x="1123949" y="1906826"/>
            <a:ext cx="10515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200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Poarta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TEC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izolată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canalul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drenă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printr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-un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strat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izolator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SiO</a:t>
            </a:r>
            <a:r>
              <a:rPr lang="en-US" sz="18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sau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printr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-o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invers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deci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44885FE-EDB0-4E83-B993-40B96E5F8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626" y="3066433"/>
            <a:ext cx="1603956" cy="7115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31799E-DCC9-4842-B4E7-E725A52A7C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1098" y="4727004"/>
            <a:ext cx="1472484" cy="8473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C8F1676-9D18-4949-B1DE-683E5003FD4F}"/>
              </a:ext>
            </a:extLst>
          </p:cNvPr>
          <p:cNvSpPr txBox="1"/>
          <p:nvPr/>
        </p:nvSpPr>
        <p:spPr>
          <a:xfrm>
            <a:off x="904875" y="3770011"/>
            <a:ext cx="102489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it-IT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Drena şi sursa sunt legate printr-un canal la care nu sunt ataşate ohmic alte terminale, deci: </a:t>
            </a:r>
            <a:endParaRPr lang="it-IT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36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1038225" y="1571625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J- FET </a:t>
            </a:r>
            <a:endParaRPr lang="pt-BR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D497AF-EC11-4759-A2D1-C522AAA01F3E}"/>
              </a:ext>
            </a:extLst>
          </p:cNvPr>
          <p:cNvSpPr txBox="1"/>
          <p:nvPr/>
        </p:nvSpPr>
        <p:spPr>
          <a:xfrm>
            <a:off x="1038224" y="2049840"/>
            <a:ext cx="110204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Pentru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acestui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tip de FET,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cazul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cu canal n,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circuitul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să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asigure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V</a:t>
            </a:r>
            <a:r>
              <a:rPr lang="en-US" sz="18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DS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&gt; 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0 </a:t>
            </a:r>
            <a:r>
              <a:rPr lang="en-US" sz="18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V</a:t>
            </a:r>
            <a:r>
              <a:rPr lang="en-US" sz="1800" b="1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GS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&lt; 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marR="0" algn="just"/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fi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nevoie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urmare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două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surse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polarităţi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diferite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⎯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Sursa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V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1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asigură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intermediul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R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D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V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DS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pozitivă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marR="0"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⎯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Sursa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V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asigură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intermediul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R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G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V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GS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negativă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marR="0"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⎯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Pentru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corectă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această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sursă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îndeplinească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condiţia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CCAA05-0C0A-4071-8417-F3DC92AD9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5137" y="4401443"/>
            <a:ext cx="2750713" cy="95638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B38F037-F4D0-4455-A057-280C0E0E0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6505" y="3804165"/>
            <a:ext cx="2896809" cy="295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9923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1038225" y="1571625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MOSFET cu canal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iniţial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pt-BR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2EB441-AE7B-4045-A5A5-929B78DED2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466" y="2032473"/>
            <a:ext cx="8605509" cy="405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6137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962025" y="1515547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MOSFET cu canal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indus</a:t>
            </a:r>
            <a:endParaRPr lang="pt-BR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7E516B-8081-4BA8-A23B-31637FAEE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093" y="2374881"/>
            <a:ext cx="3971657" cy="3733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6355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pt-BR" dirty="0"/>
              <a:t>TRANZISTOARE CU EFECT DE CÂMP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BF49E-6812-46ED-BB44-BB4925C3A901}"/>
              </a:ext>
            </a:extLst>
          </p:cNvPr>
          <p:cNvSpPr txBox="1"/>
          <p:nvPr/>
        </p:nvSpPr>
        <p:spPr>
          <a:xfrm>
            <a:off x="962025" y="1515547"/>
            <a:ext cx="1070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/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TRANZISTOARE V-MOS </a:t>
            </a:r>
            <a:endParaRPr lang="pt-BR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B95063-6F8F-4C33-AEBB-31969B597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299" y="2265125"/>
            <a:ext cx="6587880" cy="412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00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Functionarea</a:t>
            </a:r>
            <a:r>
              <a:rPr lang="en-US" dirty="0"/>
              <a:t> TB in </a:t>
            </a:r>
            <a:r>
              <a:rPr lang="en-US" dirty="0" err="1"/>
              <a:t>regiunea</a:t>
            </a:r>
            <a:r>
              <a:rPr lang="en-US" dirty="0"/>
              <a:t> </a:t>
            </a:r>
            <a:r>
              <a:rPr lang="en-US" dirty="0" err="1"/>
              <a:t>activa</a:t>
            </a:r>
            <a:r>
              <a:rPr lang="en-US" dirty="0"/>
              <a:t> </a:t>
            </a:r>
            <a:r>
              <a:rPr lang="en-US" dirty="0" err="1"/>
              <a:t>normala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C6F30A-5609-4373-8B5C-EF8575A68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85" y="2307044"/>
            <a:ext cx="2854385" cy="32947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85093D-0FF2-40BB-8DAF-70A697E3997F}"/>
              </a:ext>
            </a:extLst>
          </p:cNvPr>
          <p:cNvSpPr txBox="1"/>
          <p:nvPr/>
        </p:nvSpPr>
        <p:spPr>
          <a:xfrm>
            <a:off x="4874135" y="1248296"/>
            <a:ext cx="567559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emitor-bază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direct </a:t>
            </a: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colector-bază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invers </a:t>
            </a: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88055A-ABFD-42C5-AEBE-888F17B2A3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3152" y="1978241"/>
            <a:ext cx="1923648" cy="19593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B20C4D-D6EF-440F-AF8B-02227F010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6187" y="4651054"/>
            <a:ext cx="1580613" cy="184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5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Functionarea</a:t>
            </a:r>
            <a:r>
              <a:rPr lang="en-US" dirty="0"/>
              <a:t> TB in </a:t>
            </a:r>
            <a:r>
              <a:rPr lang="en-US" dirty="0" err="1"/>
              <a:t>regiunea</a:t>
            </a:r>
            <a:r>
              <a:rPr lang="en-US" dirty="0"/>
              <a:t> </a:t>
            </a:r>
            <a:r>
              <a:rPr lang="en-US" dirty="0" err="1"/>
              <a:t>activa</a:t>
            </a:r>
            <a:r>
              <a:rPr lang="en-US" dirty="0"/>
              <a:t> </a:t>
            </a:r>
            <a:r>
              <a:rPr lang="en-US" dirty="0" err="1"/>
              <a:t>normala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C6F30A-5609-4373-8B5C-EF8575A68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85" y="2307044"/>
            <a:ext cx="2854385" cy="3294766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A88055A-ABFD-42C5-AEBE-888F17B2A3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8202" y="1690688"/>
            <a:ext cx="1923648" cy="19593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B20C4D-D6EF-440F-AF8B-02227F010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7518" y="1690688"/>
            <a:ext cx="1580613" cy="18418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87EF94-A445-4733-B7E5-B691572666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0026" y="3809189"/>
            <a:ext cx="2807594" cy="25162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8B4661B-B8ED-4192-A8D3-40BE79D065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73187" y="3649993"/>
            <a:ext cx="1580613" cy="8782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C70D44D-8109-45AC-A3FE-00242BED31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73187" y="4778080"/>
            <a:ext cx="1681680" cy="71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830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Functionarea</a:t>
            </a:r>
            <a:r>
              <a:rPr lang="en-US" dirty="0"/>
              <a:t> TB in </a:t>
            </a:r>
            <a:r>
              <a:rPr lang="en-US" dirty="0" err="1"/>
              <a:t>regiunea</a:t>
            </a:r>
            <a:r>
              <a:rPr lang="en-US" dirty="0"/>
              <a:t> </a:t>
            </a:r>
            <a:r>
              <a:rPr lang="en-US" dirty="0" err="1"/>
              <a:t>activa</a:t>
            </a:r>
            <a:r>
              <a:rPr lang="en-US" dirty="0"/>
              <a:t> </a:t>
            </a:r>
            <a:r>
              <a:rPr lang="en-US" dirty="0" err="1"/>
              <a:t>normala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C6F30A-5609-4373-8B5C-EF8575A68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85" y="2307044"/>
            <a:ext cx="2854385" cy="3294766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A88055A-ABFD-42C5-AEBE-888F17B2A3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8202" y="1690688"/>
            <a:ext cx="1923648" cy="19593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B20C4D-D6EF-440F-AF8B-02227F010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7518" y="1690688"/>
            <a:ext cx="1580613" cy="18418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87EF94-A445-4733-B7E5-B691572666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0026" y="3809189"/>
            <a:ext cx="2807594" cy="25162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5A2A58-9967-4A9A-8138-49F9A50105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10138" y="3649993"/>
            <a:ext cx="2191714" cy="76997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5207A8-AEE9-4AC2-BC12-7B052E33AB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75128" y="4401635"/>
            <a:ext cx="2030436" cy="91287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F93664-DD57-43D9-A5C3-30370611BB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10138" y="5274312"/>
            <a:ext cx="1860052" cy="105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47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Functionarea</a:t>
            </a:r>
            <a:r>
              <a:rPr lang="en-US" dirty="0"/>
              <a:t> TB in </a:t>
            </a:r>
            <a:r>
              <a:rPr lang="en-US" dirty="0" err="1"/>
              <a:t>regiunea</a:t>
            </a:r>
            <a:r>
              <a:rPr lang="en-US" dirty="0"/>
              <a:t> </a:t>
            </a:r>
            <a:r>
              <a:rPr lang="en-US" dirty="0" err="1"/>
              <a:t>activ</a:t>
            </a:r>
            <a:r>
              <a:rPr lang="en-US" dirty="0"/>
              <a:t> </a:t>
            </a:r>
            <a:r>
              <a:rPr lang="en-US" dirty="0" err="1"/>
              <a:t>inversa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C6F30A-5609-4373-8B5C-EF8575A68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85" y="2307044"/>
            <a:ext cx="2854385" cy="32947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85093D-0FF2-40BB-8DAF-70A697E3997F}"/>
              </a:ext>
            </a:extLst>
          </p:cNvPr>
          <p:cNvSpPr txBox="1"/>
          <p:nvPr/>
        </p:nvSpPr>
        <p:spPr>
          <a:xfrm>
            <a:off x="4988435" y="2010296"/>
            <a:ext cx="535499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emitor-bază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invers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colector-bază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direct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A2FAF8-55CC-4094-9571-28DC70421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8521" y="3833619"/>
            <a:ext cx="4531283" cy="112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177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Functionarea</a:t>
            </a:r>
            <a:r>
              <a:rPr lang="en-US" dirty="0"/>
              <a:t> TB in </a:t>
            </a:r>
            <a:r>
              <a:rPr lang="en-US" dirty="0" err="1"/>
              <a:t>regiunea</a:t>
            </a:r>
            <a:r>
              <a:rPr lang="en-US" dirty="0"/>
              <a:t> de </a:t>
            </a:r>
            <a:r>
              <a:rPr lang="en-US" dirty="0" err="1"/>
              <a:t>blocare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C6F30A-5609-4373-8B5C-EF8575A68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85" y="2307044"/>
            <a:ext cx="2854385" cy="32947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85093D-0FF2-40BB-8DAF-70A697E3997F}"/>
              </a:ext>
            </a:extLst>
          </p:cNvPr>
          <p:cNvSpPr txBox="1"/>
          <p:nvPr/>
        </p:nvSpPr>
        <p:spPr>
          <a:xfrm>
            <a:off x="4988435" y="2010296"/>
            <a:ext cx="535499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emitor-bază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invers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colector-bază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invers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FCDF57-59E0-4178-832C-8FFC1E2F2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7706" y="3429000"/>
            <a:ext cx="2076450" cy="102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951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Functionarea</a:t>
            </a:r>
            <a:r>
              <a:rPr lang="en-US" dirty="0"/>
              <a:t> TB in </a:t>
            </a:r>
            <a:r>
              <a:rPr lang="en-US" dirty="0" err="1"/>
              <a:t>regiunea</a:t>
            </a:r>
            <a:r>
              <a:rPr lang="en-US" dirty="0"/>
              <a:t> de </a:t>
            </a:r>
            <a:r>
              <a:rPr lang="en-US" dirty="0" err="1"/>
              <a:t>saturatie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C6F30A-5609-4373-8B5C-EF8575A68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85" y="2307044"/>
            <a:ext cx="2854385" cy="32947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85093D-0FF2-40BB-8DAF-70A697E3997F}"/>
              </a:ext>
            </a:extLst>
          </p:cNvPr>
          <p:cNvSpPr txBox="1"/>
          <p:nvPr/>
        </p:nvSpPr>
        <p:spPr>
          <a:xfrm>
            <a:off x="4988435" y="2010296"/>
            <a:ext cx="52908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emitor-bază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direct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Joncţiunea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colector-bază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polarizată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direct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just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EECC15-0B4C-4F42-9FDB-2C89EFC8EF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9687" y="3576752"/>
            <a:ext cx="2908861" cy="13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155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5470-A2B2-4937-A866-5EC6183F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374650"/>
            <a:ext cx="10515600" cy="1325563"/>
          </a:xfrm>
        </p:spPr>
        <p:txBody>
          <a:bodyPr/>
          <a:lstStyle/>
          <a:p>
            <a:r>
              <a:rPr lang="en-US" dirty="0" err="1"/>
              <a:t>Conexiunile</a:t>
            </a:r>
            <a:r>
              <a:rPr lang="en-US" dirty="0"/>
              <a:t> TB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79DA9F-F942-4553-AB6C-A0F04CD02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516" y="1361669"/>
            <a:ext cx="3606132" cy="22102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0E40230-F00C-448A-B682-E60FCCE33C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1900" y="1361669"/>
            <a:ext cx="3606132" cy="234149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0E16E4-36B4-409A-BE54-712128E8BC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7774" y="3852017"/>
            <a:ext cx="3342917" cy="189155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B83F4B9-4F46-45C2-8391-FD8CEF24E6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2607" y="4163911"/>
            <a:ext cx="5598200" cy="146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341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790</Words>
  <Application>Microsoft Office PowerPoint</Application>
  <PresentationFormat>Widescreen</PresentationFormat>
  <Paragraphs>110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Office Theme</vt:lpstr>
      <vt:lpstr>TRANZISTORUL BIPOLAR</vt:lpstr>
      <vt:lpstr>Functionarea TB</vt:lpstr>
      <vt:lpstr>Functionarea TB in regiunea activa normala</vt:lpstr>
      <vt:lpstr>Functionarea TB in regiunea activa normala</vt:lpstr>
      <vt:lpstr>Functionarea TB in regiunea activa normala</vt:lpstr>
      <vt:lpstr>Functionarea TB in regiunea activ inversa</vt:lpstr>
      <vt:lpstr>Functionarea TB in regiunea de blocare</vt:lpstr>
      <vt:lpstr>Functionarea TB in regiunea de saturatie</vt:lpstr>
      <vt:lpstr>Conexiunile TB</vt:lpstr>
      <vt:lpstr>CIRCUITE PENTRU POLARIZAREA TB</vt:lpstr>
      <vt:lpstr>CIRCUITE PENTRU POLARIZAREA TB</vt:lpstr>
      <vt:lpstr>CIRCUITE PENTRU POLARIZAREA TB</vt:lpstr>
      <vt:lpstr>CIRCUITE PENTRU POLARIZAREA TB</vt:lpstr>
      <vt:lpstr>TRANZISTORUL CA AMPLIFICATOR</vt:lpstr>
      <vt:lpstr>TRANZISTORUL CA AMPLIFICATOR</vt:lpstr>
      <vt:lpstr>TRANZISTORUL CA AMPLIFICATOR</vt:lpstr>
      <vt:lpstr>TRANZISTORUL CA AMPLIFICATOR</vt:lpstr>
      <vt:lpstr>TRANZISTORUL CA AMPLIFICATOR</vt:lpstr>
      <vt:lpstr>TRANZISTOARE CU EFECT DE CÂMP</vt:lpstr>
      <vt:lpstr>TRANZISTOARE CU EFECT DE CÂMP</vt:lpstr>
      <vt:lpstr>TRANZISTOARE CU EFECT DE CÂMP</vt:lpstr>
      <vt:lpstr>TRANZISTOARE CU EFECT DE CÂMP</vt:lpstr>
      <vt:lpstr>TRANZISTOARE CU EFECT DE CÂMP</vt:lpstr>
      <vt:lpstr>TRANZISTOARE CU EFECT DE CÂMP</vt:lpstr>
      <vt:lpstr>TRANZISTOARE CU EFECT DE CÂMP</vt:lpstr>
      <vt:lpstr>TRANZISTOARE CU EFECT DE CÂMP</vt:lpstr>
      <vt:lpstr>TRANZISTOARE CU EFECT DE CÂMP</vt:lpstr>
      <vt:lpstr>TRANZISTOARE CU EFECT DE CÂMP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TRANZISTORUL BIPOLAR</dc:title>
  <dc:creator>Claudiu Ionel Lung</dc:creator>
  <cp:lastModifiedBy>Claudiu Ionel Lung</cp:lastModifiedBy>
  <cp:revision>12</cp:revision>
  <dcterms:created xsi:type="dcterms:W3CDTF">2021-12-02T07:14:17Z</dcterms:created>
  <dcterms:modified xsi:type="dcterms:W3CDTF">2021-12-02T13:33:02Z</dcterms:modified>
</cp:coreProperties>
</file>